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88" r:id="rId3"/>
    <p:sldId id="290" r:id="rId4"/>
    <p:sldId id="286" r:id="rId5"/>
    <p:sldId id="299" r:id="rId6"/>
    <p:sldId id="260" r:id="rId7"/>
    <p:sldId id="261" r:id="rId8"/>
    <p:sldId id="264" r:id="rId9"/>
    <p:sldId id="291" r:id="rId10"/>
    <p:sldId id="263" r:id="rId11"/>
    <p:sldId id="266" r:id="rId12"/>
    <p:sldId id="267" r:id="rId13"/>
    <p:sldId id="268" r:id="rId14"/>
    <p:sldId id="270" r:id="rId15"/>
    <p:sldId id="271" r:id="rId16"/>
    <p:sldId id="292" r:id="rId17"/>
    <p:sldId id="272" r:id="rId18"/>
    <p:sldId id="273" r:id="rId19"/>
    <p:sldId id="293" r:id="rId20"/>
    <p:sldId id="274" r:id="rId21"/>
    <p:sldId id="275" r:id="rId22"/>
    <p:sldId id="276" r:id="rId23"/>
    <p:sldId id="277" r:id="rId24"/>
    <p:sldId id="278" r:id="rId25"/>
    <p:sldId id="294" r:id="rId26"/>
    <p:sldId id="279" r:id="rId27"/>
    <p:sldId id="281" r:id="rId28"/>
    <p:sldId id="282" r:id="rId29"/>
    <p:sldId id="283" r:id="rId30"/>
    <p:sldId id="284" r:id="rId31"/>
    <p:sldId id="297" r:id="rId32"/>
    <p:sldId id="29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5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6C85F-DFE5-40E1-B833-3358F8D5AE0F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51188-CAED-4792-BBEB-2390064D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3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3505199"/>
          </a:xfrm>
        </p:spPr>
        <p:txBody>
          <a:bodyPr>
            <a:normAutofit/>
          </a:bodyPr>
          <a:lstStyle/>
          <a:p>
            <a:r>
              <a:rPr lang="en-US" altLang="lt-LT" dirty="0"/>
              <a:t> </a:t>
            </a:r>
            <a:r>
              <a:rPr lang="en-US" altLang="lt-LT" sz="3200" dirty="0" err="1"/>
              <a:t>Kauno</a:t>
            </a:r>
            <a:r>
              <a:rPr lang="en-US" altLang="lt-LT" sz="3200" dirty="0"/>
              <a:t> </a:t>
            </a:r>
            <a:r>
              <a:rPr lang="en-US" altLang="lt-LT" sz="3200" dirty="0" err="1"/>
              <a:t>Rok</a:t>
            </a:r>
            <a:r>
              <a:rPr lang="lt-LT" altLang="lt-LT" sz="3200" dirty="0"/>
              <a:t>ų</a:t>
            </a:r>
            <a:r>
              <a:rPr lang="en-US" altLang="lt-LT" sz="3200" dirty="0"/>
              <a:t> </a:t>
            </a:r>
            <a:r>
              <a:rPr lang="lt-LT" altLang="lt-LT" sz="3200" dirty="0" smtClean="0"/>
              <a:t>gimnazija</a:t>
            </a:r>
            <a:br>
              <a:rPr lang="lt-LT" altLang="lt-LT" sz="3200" dirty="0" smtClean="0"/>
            </a:br>
            <a:r>
              <a:rPr lang="lt-LT" altLang="lt-LT" sz="3200" dirty="0" smtClean="0"/>
              <a:t/>
            </a:r>
            <a:br>
              <a:rPr lang="lt-LT" altLang="lt-LT" sz="3200" dirty="0" smtClean="0"/>
            </a:br>
            <a:r>
              <a:rPr lang="lt-LT" altLang="lt-LT" dirty="0"/>
              <a:t/>
            </a:r>
            <a:br>
              <a:rPr lang="lt-LT" altLang="lt-LT" dirty="0"/>
            </a:br>
            <a:r>
              <a:rPr lang="lt-LT" altLang="lt-LT" sz="3600" dirty="0" smtClean="0"/>
              <a:t>Gimnazijos </a:t>
            </a:r>
            <a:r>
              <a:rPr lang="lt-LT" altLang="lt-LT" sz="3600" dirty="0"/>
              <a:t>veiklos kokybės </a:t>
            </a:r>
            <a:r>
              <a:rPr lang="en-US" altLang="lt-LT" sz="3600" dirty="0" err="1"/>
              <a:t>platusis</a:t>
            </a:r>
            <a:r>
              <a:rPr lang="en-US" altLang="lt-LT" sz="3600" dirty="0"/>
              <a:t> </a:t>
            </a:r>
            <a:r>
              <a:rPr lang="lt-LT" altLang="lt-LT" sz="3600" dirty="0"/>
              <a:t>įsivertinimas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838200"/>
          </a:xfrm>
        </p:spPr>
        <p:txBody>
          <a:bodyPr/>
          <a:lstStyle/>
          <a:p>
            <a:r>
              <a:rPr lang="lt-LT" altLang="lt-LT" sz="2400" dirty="0">
                <a:solidFill>
                  <a:schemeClr val="tx1"/>
                </a:solidFill>
              </a:rPr>
              <a:t>Kaunas</a:t>
            </a:r>
          </a:p>
          <a:p>
            <a:r>
              <a:rPr lang="lt-LT" altLang="lt-LT" sz="2000" dirty="0" smtClean="0">
                <a:solidFill>
                  <a:schemeClr val="tx1"/>
                </a:solidFill>
              </a:rPr>
              <a:t>20</a:t>
            </a:r>
            <a:r>
              <a:rPr lang="en-US" altLang="lt-LT" sz="2000" dirty="0" smtClean="0">
                <a:solidFill>
                  <a:schemeClr val="tx1"/>
                </a:solidFill>
              </a:rPr>
              <a:t>22</a:t>
            </a:r>
            <a:r>
              <a:rPr lang="lt-LT" altLang="lt-LT" sz="2000" dirty="0" smtClean="0">
                <a:solidFill>
                  <a:schemeClr val="tx1"/>
                </a:solidFill>
              </a:rPr>
              <a:t>-</a:t>
            </a:r>
            <a:r>
              <a:rPr lang="en-US" altLang="lt-LT" sz="2000" dirty="0" smtClean="0">
                <a:solidFill>
                  <a:schemeClr val="tx1"/>
                </a:solidFill>
              </a:rPr>
              <a:t>01</a:t>
            </a:r>
            <a:r>
              <a:rPr lang="lt-LT" altLang="lt-LT" sz="2000" dirty="0" smtClean="0">
                <a:solidFill>
                  <a:schemeClr val="tx1"/>
                </a:solidFill>
              </a:rPr>
              <a:t>-</a:t>
            </a:r>
            <a:r>
              <a:rPr lang="en-US" altLang="lt-LT" sz="2000" dirty="0" smtClean="0">
                <a:solidFill>
                  <a:schemeClr val="tx1"/>
                </a:solidFill>
              </a:rPr>
              <a:t>24</a:t>
            </a:r>
            <a:endParaRPr lang="lt-LT" altLang="lt-LT" sz="20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100" y="1676399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38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2800" dirty="0">
                <a:solidFill>
                  <a:prstClr val="black"/>
                </a:solidFill>
              </a:rPr>
              <a:t>5. Bendrasis ugdymo organizavimas</a:t>
            </a:r>
            <a:endParaRPr lang="lt-LT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" y="1905000"/>
            <a:ext cx="4419600" cy="41148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905000"/>
            <a:ext cx="44958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48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6. Pamokos organizavimas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" y="1524000"/>
            <a:ext cx="4419600" cy="4724399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828800"/>
            <a:ext cx="44196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99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/>
              <a:t>7. Mokymo kokybė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" y="1371600"/>
            <a:ext cx="4419600" cy="53340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417638"/>
            <a:ext cx="4419600" cy="467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5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7. Mokymo kokybė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" y="1981200"/>
            <a:ext cx="5029200" cy="3886200"/>
          </a:xfrm>
          <a:prstGeom prst="rect">
            <a:avLst/>
          </a:prstGeom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05400" y="1981200"/>
            <a:ext cx="38862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72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9. Mokymo ir mokymosi diferencijavimas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600200"/>
            <a:ext cx="4495800" cy="38100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495800" y="1752600"/>
            <a:ext cx="46482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0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10. Vertinimas ugdant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" y="1905000"/>
            <a:ext cx="4419600" cy="37338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2624" y="1905000"/>
            <a:ext cx="40386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89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>3 sritis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lt-LT" sz="4400" dirty="0" smtClean="0"/>
          </a:p>
          <a:p>
            <a:pPr algn="ctr"/>
            <a:r>
              <a:rPr lang="lt-LT" sz="4400" dirty="0" smtClean="0"/>
              <a:t>Pasiekimai</a:t>
            </a:r>
          </a:p>
        </p:txBody>
      </p:sp>
    </p:spTree>
    <p:extLst>
      <p:ext uri="{BB962C8B-B14F-4D97-AF65-F5344CB8AC3E}">
        <p14:creationId xmlns:p14="http://schemas.microsoft.com/office/powerpoint/2010/main" val="359002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11. Pažanga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" y="1600200"/>
            <a:ext cx="4419600" cy="39624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752600"/>
            <a:ext cx="43434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2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12. Mokymosi pasiekimai</a:t>
            </a:r>
            <a:endParaRPr lang="lt-LT" sz="28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2057400"/>
            <a:ext cx="4495800" cy="3352800"/>
          </a:xfrm>
          <a:prstGeom prst="rect">
            <a:avLst/>
          </a:prstGeom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057400"/>
            <a:ext cx="43434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18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4 sritis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lt-LT" altLang="lt-LT" dirty="0" smtClean="0"/>
          </a:p>
          <a:p>
            <a:pPr algn="ctr"/>
            <a:endParaRPr lang="lt-LT" altLang="lt-LT" dirty="0"/>
          </a:p>
          <a:p>
            <a:pPr algn="ctr"/>
            <a:r>
              <a:rPr lang="lt-LT" altLang="lt-LT" sz="4400" dirty="0" smtClean="0"/>
              <a:t>Pagalba </a:t>
            </a:r>
            <a:r>
              <a:rPr lang="lt-LT" altLang="lt-LT" sz="4400" dirty="0"/>
              <a:t>mokiniui</a:t>
            </a:r>
          </a:p>
          <a:p>
            <a:endParaRPr lang="lt-LT" sz="4400" dirty="0"/>
          </a:p>
        </p:txBody>
      </p:sp>
    </p:spTree>
    <p:extLst>
      <p:ext uri="{BB962C8B-B14F-4D97-AF65-F5344CB8AC3E}">
        <p14:creationId xmlns:p14="http://schemas.microsoft.com/office/powerpoint/2010/main" val="45808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dirty="0" smtClean="0"/>
              <a:t>Įsivertinimo tikslai</a:t>
            </a:r>
            <a:endParaRPr lang="lt-LT" sz="32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altLang="lt-LT" sz="2800" dirty="0"/>
              <a:t>Atlikus plačiojo įsivertinimo duomenų analizę, išskirti </a:t>
            </a:r>
            <a:r>
              <a:rPr lang="lt-LT" altLang="lt-LT" sz="2800" dirty="0" smtClean="0"/>
              <a:t>gimnazijos </a:t>
            </a:r>
            <a:r>
              <a:rPr lang="lt-LT" altLang="lt-LT" sz="2800" dirty="0"/>
              <a:t>veiklos privalumus bei trūkumus</a:t>
            </a:r>
            <a:r>
              <a:rPr lang="lt-LT" altLang="lt-LT" sz="2800" dirty="0" smtClean="0"/>
              <a:t>.</a:t>
            </a:r>
          </a:p>
          <a:p>
            <a:pPr marL="0" indent="0">
              <a:buNone/>
            </a:pPr>
            <a:endParaRPr lang="lt-LT" altLang="lt-LT" sz="2800" dirty="0"/>
          </a:p>
          <a:p>
            <a:r>
              <a:rPr lang="lt-LT" altLang="lt-LT" sz="2800" dirty="0"/>
              <a:t>Atsižvelgus į gautus rezultatus, pasirinkti temas giluminiam įsivertinimui</a:t>
            </a:r>
            <a:r>
              <a:rPr lang="lt-LT" altLang="lt-LT" sz="2800" dirty="0" smtClean="0"/>
              <a:t>.</a:t>
            </a:r>
          </a:p>
          <a:p>
            <a:endParaRPr lang="lt-LT" altLang="lt-LT" sz="2800" dirty="0"/>
          </a:p>
          <a:p>
            <a:r>
              <a:rPr lang="lt-LT" altLang="lt-LT" dirty="0"/>
              <a:t>Klausimyną užpildė </a:t>
            </a:r>
            <a:r>
              <a:rPr lang="en-US" altLang="lt-LT" b="1" dirty="0" smtClean="0"/>
              <a:t>28</a:t>
            </a:r>
            <a:r>
              <a:rPr lang="lt-LT" altLang="lt-LT" dirty="0" smtClean="0"/>
              <a:t> </a:t>
            </a:r>
            <a:r>
              <a:rPr lang="en-US" altLang="lt-LT" dirty="0" err="1"/>
              <a:t>dalyviai</a:t>
            </a:r>
            <a:r>
              <a:rPr lang="lt-LT" altLang="lt-LT" dirty="0"/>
              <a:t>.</a:t>
            </a:r>
            <a:endParaRPr lang="en-US" alt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3206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13. Rūpinimasis mokiniais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752600"/>
            <a:ext cx="4495800" cy="36576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676400"/>
            <a:ext cx="44958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1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lt-LT" sz="3200" dirty="0" smtClean="0"/>
              <a:t>14. Pedagoginė, psichologinė ir socialinė pagalba</a:t>
            </a:r>
            <a:endParaRPr lang="lt-LT" sz="32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905000"/>
            <a:ext cx="4495800" cy="35814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133600"/>
            <a:ext cx="4038600" cy="282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68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lt-LT" sz="2800" dirty="0" smtClean="0"/>
              <a:t>15. Specialiųjų mokymosi poreikių tenkinimas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" y="1905000"/>
            <a:ext cx="4648200" cy="38862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76800" y="1905000"/>
            <a:ext cx="41910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6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16. Pagalba planuojant karjerą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752600"/>
            <a:ext cx="4876800" cy="38100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53000" y="1905000"/>
            <a:ext cx="4191000" cy="325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35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17. Tėvų pedagoginis švietimas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2400" y="1981202"/>
            <a:ext cx="4800600" cy="3276598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53000" y="1981201"/>
            <a:ext cx="4191000" cy="260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26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5 sritis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lt-LT" altLang="lt-LT" sz="4400" dirty="0" smtClean="0"/>
          </a:p>
          <a:p>
            <a:pPr algn="ctr"/>
            <a:endParaRPr lang="lt-LT" altLang="lt-LT" sz="4400" dirty="0"/>
          </a:p>
          <a:p>
            <a:pPr algn="ctr"/>
            <a:r>
              <a:rPr lang="lt-LT" altLang="lt-LT" sz="4400" dirty="0" smtClean="0"/>
              <a:t>Mokyklos </a:t>
            </a:r>
            <a:r>
              <a:rPr lang="lt-LT" altLang="lt-LT" sz="4400" dirty="0"/>
              <a:t>strateginis valdymas</a:t>
            </a:r>
            <a:endParaRPr lang="lt-LT" sz="4400" dirty="0"/>
          </a:p>
        </p:txBody>
      </p:sp>
    </p:spTree>
    <p:extLst>
      <p:ext uri="{BB962C8B-B14F-4D97-AF65-F5344CB8AC3E}">
        <p14:creationId xmlns:p14="http://schemas.microsoft.com/office/powerpoint/2010/main" val="48100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18. Mokyklos strategija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" y="1752600"/>
            <a:ext cx="4648200" cy="4038600"/>
          </a:xfrm>
          <a:prstGeom prst="rect">
            <a:avLst/>
          </a:prstGeom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76800" y="1905001"/>
            <a:ext cx="4267200" cy="320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95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19. Mokyklos įsivertinimas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2400" y="1600200"/>
            <a:ext cx="4800600" cy="36576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53000" y="1600200"/>
            <a:ext cx="41910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13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20. Vadovavimo stilius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981200"/>
            <a:ext cx="4800600" cy="2889693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76800" y="1905000"/>
            <a:ext cx="4191000" cy="247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26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21. Personalo valdymas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752600"/>
            <a:ext cx="5181600" cy="34290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81600" y="1752600"/>
            <a:ext cx="3962400" cy="297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89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1 sritis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altLang="lt-LT" dirty="0" smtClean="0"/>
          </a:p>
          <a:p>
            <a:endParaRPr lang="lt-LT" altLang="lt-LT" dirty="0"/>
          </a:p>
          <a:p>
            <a:pPr algn="ctr"/>
            <a:r>
              <a:rPr lang="lt-LT" altLang="lt-LT" sz="4400" dirty="0" smtClean="0"/>
              <a:t>Mokyklos </a:t>
            </a:r>
            <a:r>
              <a:rPr lang="lt-LT" altLang="lt-LT" sz="4400" dirty="0"/>
              <a:t>kultūra</a:t>
            </a:r>
            <a:endParaRPr lang="lt-LT" sz="4400" dirty="0"/>
          </a:p>
        </p:txBody>
      </p:sp>
    </p:spTree>
    <p:extLst>
      <p:ext uri="{BB962C8B-B14F-4D97-AF65-F5344CB8AC3E}">
        <p14:creationId xmlns:p14="http://schemas.microsoft.com/office/powerpoint/2010/main" val="426190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22. Materialinių išteklių valdymas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" y="1981200"/>
            <a:ext cx="4724400" cy="3352799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00600" y="1981200"/>
            <a:ext cx="4343400" cy="2883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8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rmAutofit fontScale="90000"/>
          </a:bodyPr>
          <a:lstStyle/>
          <a:p>
            <a:r>
              <a:rPr lang="lt-LT" sz="3200" dirty="0" smtClean="0"/>
              <a:t>Penkių </a:t>
            </a:r>
            <a:r>
              <a:rPr lang="lt-LT" sz="3200" dirty="0"/>
              <a:t>veiklos </a:t>
            </a:r>
            <a:r>
              <a:rPr lang="lt-LT" sz="3200" dirty="0" smtClean="0"/>
              <a:t>rodiklių aukščiausios </a:t>
            </a:r>
            <a:r>
              <a:rPr lang="lt-LT" sz="3200" dirty="0"/>
              <a:t>vertes: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1.5 </a:t>
            </a:r>
            <a:r>
              <a:rPr lang="en-US" dirty="0" err="1" smtClean="0"/>
              <a:t>Gimnazija</a:t>
            </a:r>
            <a:r>
              <a:rPr lang="en-US" dirty="0" smtClean="0"/>
              <a:t> </a:t>
            </a:r>
            <a:r>
              <a:rPr lang="en-US" dirty="0" err="1" smtClean="0"/>
              <a:t>atvira</a:t>
            </a:r>
            <a:r>
              <a:rPr lang="en-US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 smtClean="0"/>
              <a:t>svetinga</a:t>
            </a:r>
            <a:endParaRPr lang="en-US" dirty="0" smtClean="0"/>
          </a:p>
          <a:p>
            <a:r>
              <a:rPr lang="lt-LT" dirty="0" smtClean="0"/>
              <a:t>1.2 </a:t>
            </a:r>
            <a:r>
              <a:rPr lang="en-US" dirty="0" err="1" smtClean="0"/>
              <a:t>Laikomasi</a:t>
            </a:r>
            <a:r>
              <a:rPr lang="en-US" dirty="0" smtClean="0"/>
              <a:t> </a:t>
            </a:r>
            <a:r>
              <a:rPr lang="en-US" dirty="0" err="1" smtClean="0"/>
              <a:t>tradicij</a:t>
            </a:r>
            <a:r>
              <a:rPr lang="lt-LT" dirty="0" smtClean="0"/>
              <a:t>ų ir ritualų</a:t>
            </a:r>
          </a:p>
          <a:p>
            <a:r>
              <a:rPr lang="lt-LT" dirty="0" smtClean="0"/>
              <a:t>3.3 Jauki aplinka</a:t>
            </a:r>
          </a:p>
          <a:p>
            <a:r>
              <a:rPr lang="lt-LT" dirty="0" smtClean="0"/>
              <a:t>21.2 Pakankamas dėmesys personalui</a:t>
            </a:r>
          </a:p>
          <a:p>
            <a:r>
              <a:rPr lang="lt-LT" dirty="0" smtClean="0"/>
              <a:t>20.1 Demokratiškas valdymas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12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lt-LT" altLang="lt-LT" sz="3200" dirty="0" smtClean="0">
                <a:solidFill>
                  <a:prstClr val="black"/>
                </a:solidFill>
                <a:ea typeface="+mn-ea"/>
                <a:cs typeface="+mn-cs"/>
              </a:rPr>
              <a:t>Penkių </a:t>
            </a:r>
            <a:r>
              <a:rPr lang="lt-LT" altLang="lt-LT" sz="3200" dirty="0">
                <a:solidFill>
                  <a:prstClr val="black"/>
                </a:solidFill>
                <a:ea typeface="+mn-ea"/>
                <a:cs typeface="+mn-cs"/>
              </a:rPr>
              <a:t>veiklos </a:t>
            </a:r>
            <a:r>
              <a:rPr lang="lt-LT" altLang="lt-LT" sz="3200" dirty="0" smtClean="0">
                <a:solidFill>
                  <a:prstClr val="black"/>
                </a:solidFill>
                <a:ea typeface="+mn-ea"/>
                <a:cs typeface="+mn-cs"/>
              </a:rPr>
              <a:t>rodiklių santykinai žemesnės vertės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8.1 Stipri mokinių mokymosi motyvacija</a:t>
            </a:r>
          </a:p>
          <a:p>
            <a:r>
              <a:rPr lang="lt-LT" dirty="0" smtClean="0"/>
              <a:t>8.2 Geri mokėjimo mokytis įgūdžiai</a:t>
            </a:r>
          </a:p>
          <a:p>
            <a:r>
              <a:rPr lang="lt-LT" dirty="0" smtClean="0"/>
              <a:t>12.1 Aukšti mokinių mokymosi pasiekimai</a:t>
            </a:r>
          </a:p>
          <a:p>
            <a:r>
              <a:rPr lang="lt-LT" dirty="0" smtClean="0"/>
              <a:t>15.2 Sistemingas ir kryptingas gabių mokinių ugdymas</a:t>
            </a:r>
          </a:p>
          <a:p>
            <a:r>
              <a:rPr lang="lt-LT" dirty="0" smtClean="0"/>
              <a:t>8.3 Mokiniai geba mokytis bendradarbiaudami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73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1. Etosas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1143000"/>
            <a:ext cx="8839199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15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lt-LT" dirty="0"/>
              <a:t>1. Etosas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143000"/>
            <a:ext cx="82296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488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2. Pažangos siekiai</a:t>
            </a:r>
            <a:endParaRPr lang="en-US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" y="1417638"/>
            <a:ext cx="4599878" cy="4449762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76078" y="1417638"/>
            <a:ext cx="4391722" cy="422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99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3. Tvarka</a:t>
            </a:r>
            <a:endParaRPr lang="en-US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" y="1828800"/>
            <a:ext cx="4419600" cy="44196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981200"/>
            <a:ext cx="44958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85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4. Mokyklos ryšiai</a:t>
            </a:r>
            <a:endParaRPr lang="lt-LT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981200"/>
            <a:ext cx="4648200" cy="3886199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057400"/>
            <a:ext cx="43434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82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2 sritis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lt-LT" altLang="lt-LT" dirty="0" smtClean="0"/>
          </a:p>
          <a:p>
            <a:pPr algn="ctr"/>
            <a:endParaRPr lang="lt-LT" altLang="lt-LT" dirty="0"/>
          </a:p>
          <a:p>
            <a:pPr algn="ctr"/>
            <a:r>
              <a:rPr lang="lt-LT" altLang="lt-LT" sz="4400" dirty="0" smtClean="0"/>
              <a:t>Ugdymas </a:t>
            </a:r>
            <a:r>
              <a:rPr lang="lt-LT" altLang="lt-LT" sz="4400" dirty="0"/>
              <a:t>ir mokymasis</a:t>
            </a: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4648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223</Words>
  <Application>Microsoft Office PowerPoint</Application>
  <PresentationFormat>On-screen Show (4:3)</PresentationFormat>
  <Paragraphs>63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Arial</vt:lpstr>
      <vt:lpstr>Calibri</vt:lpstr>
      <vt:lpstr>Office Theme</vt:lpstr>
      <vt:lpstr> Kauno Rokų gimnazija   Gimnazijos veiklos kokybės platusis įsivertinimas</vt:lpstr>
      <vt:lpstr>Įsivertinimo tikslai</vt:lpstr>
      <vt:lpstr>1 sritis</vt:lpstr>
      <vt:lpstr>1. Etosas</vt:lpstr>
      <vt:lpstr>1. Etosas</vt:lpstr>
      <vt:lpstr>2. Pažangos siekiai</vt:lpstr>
      <vt:lpstr>3. Tvarka</vt:lpstr>
      <vt:lpstr>4. Mokyklos ryšiai</vt:lpstr>
      <vt:lpstr>2 sritis</vt:lpstr>
      <vt:lpstr>5. Bendrasis ugdymo organizavimas</vt:lpstr>
      <vt:lpstr>6. Pamokos organizavimas</vt:lpstr>
      <vt:lpstr>7. Mokymo kokybė</vt:lpstr>
      <vt:lpstr>7. Mokymo kokybė</vt:lpstr>
      <vt:lpstr>9. Mokymo ir mokymosi diferencijavimas</vt:lpstr>
      <vt:lpstr>10. Vertinimas ugdant</vt:lpstr>
      <vt:lpstr>3 sritis</vt:lpstr>
      <vt:lpstr>11. Pažanga</vt:lpstr>
      <vt:lpstr>12. Mokymosi pasiekimai</vt:lpstr>
      <vt:lpstr>4 sritis</vt:lpstr>
      <vt:lpstr>13. Rūpinimasis mokiniais</vt:lpstr>
      <vt:lpstr>14. Pedagoginė, psichologinė ir socialinė pagalba</vt:lpstr>
      <vt:lpstr>15. Specialiųjų mokymosi poreikių tenkinimas</vt:lpstr>
      <vt:lpstr>16. Pagalba planuojant karjerą</vt:lpstr>
      <vt:lpstr>17. Tėvų pedagoginis švietimas</vt:lpstr>
      <vt:lpstr>5 sritis</vt:lpstr>
      <vt:lpstr>18. Mokyklos strategija</vt:lpstr>
      <vt:lpstr>19. Mokyklos įsivertinimas</vt:lpstr>
      <vt:lpstr>20. Vadovavimo stilius</vt:lpstr>
      <vt:lpstr>21. Personalo valdymas</vt:lpstr>
      <vt:lpstr>22. Materialinių išteklių valdymas</vt:lpstr>
      <vt:lpstr>Penkių veiklos rodiklių aukščiausios vertes: </vt:lpstr>
      <vt:lpstr>Penkių veiklos rodiklių santykinai žemesnės vertės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Aurelija</dc:creator>
  <cp:lastModifiedBy>temp</cp:lastModifiedBy>
  <cp:revision>38</cp:revision>
  <dcterms:created xsi:type="dcterms:W3CDTF">2006-08-16T00:00:00Z</dcterms:created>
  <dcterms:modified xsi:type="dcterms:W3CDTF">2022-01-24T08:24:08Z</dcterms:modified>
</cp:coreProperties>
</file>